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2"/>
  </p:notesMasterIdLst>
  <p:sldIdLst>
    <p:sldId id="282" r:id="rId2"/>
    <p:sldId id="278" r:id="rId3"/>
    <p:sldId id="284" r:id="rId4"/>
    <p:sldId id="285" r:id="rId5"/>
    <p:sldId id="283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294" r:id="rId16"/>
    <p:sldId id="297" r:id="rId17"/>
    <p:sldId id="299" r:id="rId18"/>
    <p:sldId id="298" r:id="rId19"/>
    <p:sldId id="286" r:id="rId20"/>
    <p:sldId id="260" r:id="rId21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7"/>
    <a:srgbClr val="99CCFF"/>
    <a:srgbClr val="0F5D9B"/>
    <a:srgbClr val="005531"/>
    <a:srgbClr val="0D3E65"/>
    <a:srgbClr val="EAEAEA"/>
    <a:srgbClr val="DDDDD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1" autoAdjust="0"/>
    <p:restoredTop sz="94660"/>
  </p:normalViewPr>
  <p:slideViewPr>
    <p:cSldViewPr>
      <p:cViewPr varScale="1">
        <p:scale>
          <a:sx n="138" d="100"/>
          <a:sy n="138" d="100"/>
        </p:scale>
        <p:origin x="456" y="120"/>
      </p:cViewPr>
      <p:guideLst>
        <p:guide orient="horz" pos="3083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13F710C-1DB0-4868-BDD1-38B6B7502C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8B70E1-4A82-4649-8506-F221629A7B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9EC60D-FC6C-430F-92E9-6D6EC8FDC716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BEE4FC5-8B82-4CF8-9207-117D8D446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B48D366-B88B-4D10-8712-C65D869F8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20FD83-E8CE-4DD2-B27F-1927BA281C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DCB67-DAD6-423A-A06B-652904579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288A0E-5E88-4738-B3A4-97F62116C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243B7E20-F1F3-4127-8EB5-1993DFB50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B4881D92-0B5F-4EB1-9A27-ED442C9E3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DA3BC67C-A056-4872-A17C-DFC3CAF95F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0CB7E-132A-4D77-93F4-01724FB06A29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7D5B16F-61C7-4DD7-81A1-DB6CED578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Layer 2">
            <a:extLst>
              <a:ext uri="{FF2B5EF4-FFF2-40B4-BE49-F238E27FC236}">
                <a16:creationId xmlns:a16="http://schemas.microsoft.com/office/drawing/2014/main" id="{079CA210-D12F-447F-AB3E-F46498CC307D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1EE1B7-F5C1-4F10-928E-267CB27968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33170EB-3E73-4AEC-88AA-DE0168B35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604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0CDC7960-CCE1-43C0-BED5-F45CF61ED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2509A87-4906-481B-B424-5FD33CAEDF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id="{6D85CD2E-4E19-4778-ABD1-3F3A67F0D4C5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6FB97A-0A07-490E-9301-54327CA4FA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40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0038CF6B-2C7B-499D-B3BC-8345D51B4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1E41311-6947-4C2C-8A47-71BB074B94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id="{098E9E3F-1F37-49EE-B1A9-ACCC978465D0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2AF505-3F03-4BCE-A730-C83B22ABD3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204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E1DDEBA7-A261-4811-B88F-C12354C87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1ABD06-85A3-4854-9D5F-E95323158A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2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id="{2DA697E4-21D1-440A-BE7A-F5A6493B607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013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5CFEE4-5706-4651-B7DA-1246BB9E3D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03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853CE9F-7D54-447D-8A47-72B1B511EA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E50798-A51E-4EBD-983D-ED0E0BDCD423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5A985F-D8DD-4803-8005-5DB40A53CB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7CC632F-8635-4D27-B2F8-770372B775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46BF39D-23E6-470D-8BBE-030485123B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3B77BA0-E181-4531-B029-EC8F16667D39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02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0FBA6FDD-B32D-4A5C-A393-1924C7D130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8CF818-0148-4D07-ADD3-279F95D03C66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6ABE05-C52F-48EF-A904-1FC8D23E21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2A06F96-4E86-4E0E-AD65-A7238038F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AE868E2-7D43-4B65-9CA6-1DA01A9CC7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A4AB86F-C138-44B7-A8C8-402E79D423AF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6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6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8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F9DEEB5-AF93-445B-994A-0B5BA34A6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1593F8-2FA2-4757-8F07-48E0021EF533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52CC221-BE4D-4181-8A9E-E952A8CDB8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E481C0F-41B7-4054-8A0E-15B7E80BF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9A7A1A8-3118-4844-A485-981FFB1974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DC38F21-326B-4C33-9E90-EC09667BE875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87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BCBD774-4043-4742-956F-F59B2F35D3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3C17B3-866A-4F9A-96D5-AB609FB15C06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0CAAE25-4785-43D5-9BF7-892C81670D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A2B632E-E507-4531-AFE9-6168261978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78A6781-0A6D-4048-8409-E291F68F6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3AAB3B0-9B68-4AC3-A89C-2D22036B50F7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96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9918BD6A-7EAE-4A82-81A2-11A410D551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Layer 2">
            <a:extLst>
              <a:ext uri="{FF2B5EF4-FFF2-40B4-BE49-F238E27FC236}">
                <a16:creationId xmlns:a16="http://schemas.microsoft.com/office/drawing/2014/main" id="{F6E18C98-71B5-4D8A-A572-385348980E3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2750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2095277"/>
            <a:ext cx="8640960" cy="549275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rgbClr val="005531"/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D3755F-133E-49C7-81F2-407117F4C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9725"/>
            <a:ext cx="720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7" name="Picture 16" descr="Layer 2">
            <a:extLst>
              <a:ext uri="{FF2B5EF4-FFF2-40B4-BE49-F238E27FC236}">
                <a16:creationId xmlns:a16="http://schemas.microsoft.com/office/drawing/2014/main" id="{5232BEF8-A4A2-4B0E-B3E9-80F613118EE6}"/>
              </a:ext>
            </a:extLst>
          </p:cNvPr>
          <p:cNvPicPr>
            <a:picLocks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825"/>
            <a:ext cx="11414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>
            <a:extLst>
              <a:ext uri="{FF2B5EF4-FFF2-40B4-BE49-F238E27FC236}">
                <a16:creationId xmlns:a16="http://schemas.microsoft.com/office/drawing/2014/main" id="{4052EF00-FF37-41D0-9BAD-911C8279B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57610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E742E388-441C-4DD9-83DE-CE5FAB7EB9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1">
                <a:solidFill>
                  <a:srgbClr val="0086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1-2 февраля 2022 года 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4F5B999B-E639-4C0E-8B4E-4B17DC4A71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 b="1">
                <a:solidFill>
                  <a:srgbClr val="0086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619DDBB7-195E-4A45-A794-D60A7FB591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solidFill>
                  <a:srgbClr val="008637"/>
                </a:solidFill>
              </a:defRPr>
            </a:lvl1pPr>
          </a:lstStyle>
          <a:p>
            <a:pPr>
              <a:defRPr/>
            </a:pPr>
            <a:fld id="{3CE9118A-AEBF-4FB2-AE52-0C6A49F8F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D27F7BFB-B201-4318-9EE1-B6D129A8002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4589463"/>
            <a:ext cx="8642350" cy="0"/>
          </a:xfrm>
          <a:prstGeom prst="line">
            <a:avLst/>
          </a:prstGeom>
          <a:noFill/>
          <a:ln w="9525">
            <a:solidFill>
              <a:srgbClr val="00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BD1F2B9-BA6F-4DA3-B836-0FC320053E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9B4E7B-368A-4042-84F8-DB2D618D7C6D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35000"/>
        </a:spcBef>
        <a:spcAft>
          <a:spcPct val="0"/>
        </a:spcAft>
        <a:buClr>
          <a:srgbClr val="0055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35000"/>
        </a:spcBef>
        <a:spcAft>
          <a:spcPct val="0"/>
        </a:spcAft>
        <a:buClr>
          <a:srgbClr val="00863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>
            <a:extLst>
              <a:ext uri="{FF2B5EF4-FFF2-40B4-BE49-F238E27FC236}">
                <a16:creationId xmlns:a16="http://schemas.microsoft.com/office/drawing/2014/main" id="{C6EF89DA-E8B1-4601-9A76-4EC8F531B1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017588"/>
            <a:ext cx="8137525" cy="1477962"/>
          </a:xfrm>
        </p:spPr>
        <p:txBody>
          <a:bodyPr/>
          <a:lstStyle/>
          <a:p>
            <a:pPr eaLnBrk="1" hangingPunct="1"/>
            <a:r>
              <a:rPr lang="ru-RU" altLang="ru-RU" dirty="0"/>
              <a:t>Опыт адаптации "1С:Управление учебным центром" на примере автоматизации основной деятельности ИДО </a:t>
            </a:r>
            <a:r>
              <a:rPr lang="ru-RU" altLang="ru-RU" dirty="0" err="1"/>
              <a:t>РГУФКСМиТ</a:t>
            </a:r>
            <a:endParaRPr lang="ru-RU" altLang="ru-RU" dirty="0"/>
          </a:p>
        </p:txBody>
      </p:sp>
      <p:sp>
        <p:nvSpPr>
          <p:cNvPr id="12291" name="Подзаголовок 5">
            <a:extLst>
              <a:ext uri="{FF2B5EF4-FFF2-40B4-BE49-F238E27FC236}">
                <a16:creationId xmlns:a16="http://schemas.microsoft.com/office/drawing/2014/main" id="{5490E282-7E05-4FED-ACA4-1D46D7AC38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005138"/>
            <a:ext cx="4679950" cy="1243012"/>
          </a:xfrm>
        </p:spPr>
        <p:txBody>
          <a:bodyPr/>
          <a:lstStyle/>
          <a:p>
            <a:pPr eaLnBrk="1" hangingPunct="1"/>
            <a:r>
              <a:rPr lang="ru-RU" altLang="ru-RU" b="1"/>
              <a:t>Вахтин Иван Владимирович</a:t>
            </a:r>
          </a:p>
        </p:txBody>
      </p:sp>
      <p:sp>
        <p:nvSpPr>
          <p:cNvPr id="12292" name="Подзаголовок 5">
            <a:extLst>
              <a:ext uri="{FF2B5EF4-FFF2-40B4-BE49-F238E27FC236}">
                <a16:creationId xmlns:a16="http://schemas.microsoft.com/office/drawing/2014/main" id="{0E46E85D-FED9-41CD-A8B6-31FA51FAC5BB}"/>
              </a:ext>
            </a:extLst>
          </p:cNvPr>
          <p:cNvSpPr txBox="1">
            <a:spLocks/>
          </p:cNvSpPr>
          <p:nvPr/>
        </p:nvSpPr>
        <p:spPr bwMode="auto">
          <a:xfrm>
            <a:off x="971550" y="3625850"/>
            <a:ext cx="70294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/>
              <a:t>Технический директор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A780CC-31E0-4C14-9E02-7E70CEFC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173163"/>
            <a:ext cx="4776788" cy="32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18EE3DB3-18E1-4078-8C86-961E687F4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1509" name="Rectangle 13">
            <a:extLst>
              <a:ext uri="{FF2B5EF4-FFF2-40B4-BE49-F238E27FC236}">
                <a16:creationId xmlns:a16="http://schemas.microsoft.com/office/drawing/2014/main" id="{F30FBF81-60C4-40AE-BBE0-E3E1593A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1510" name="Rectangle 14">
            <a:extLst>
              <a:ext uri="{FF2B5EF4-FFF2-40B4-BE49-F238E27FC236}">
                <a16:creationId xmlns:a16="http://schemas.microsoft.com/office/drawing/2014/main" id="{7523DB5F-0453-42E1-B662-6DBEB0F4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1511" name="Rectangle 15">
            <a:extLst>
              <a:ext uri="{FF2B5EF4-FFF2-40B4-BE49-F238E27FC236}">
                <a16:creationId xmlns:a16="http://schemas.microsoft.com/office/drawing/2014/main" id="{95363543-BFFF-49EB-88F3-F03DDEF9E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AB264B-5313-40AE-819E-B80EF2F552F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6273790-7D47-45FE-9F3D-31BD64433083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1">
            <a:extLst>
              <a:ext uri="{FF2B5EF4-FFF2-40B4-BE49-F238E27FC236}">
                <a16:creationId xmlns:a16="http://schemas.microsoft.com/office/drawing/2014/main" id="{704F24F1-3C7A-4A5A-B023-06A60812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Документ «</a:t>
            </a:r>
            <a:r>
              <a:rPr lang="ru-RU" altLang="ru-RU" b="1"/>
              <a:t>Заявка на курс</a:t>
            </a:r>
            <a:r>
              <a:rPr lang="ru-RU" altLang="ru-RU"/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336D26-7388-4195-BF25-297B8788B5F6}"/>
              </a:ext>
            </a:extLst>
          </p:cNvPr>
          <p:cNvSpPr/>
          <p:nvPr/>
        </p:nvSpPr>
        <p:spPr>
          <a:xfrm>
            <a:off x="4787900" y="2932113"/>
            <a:ext cx="1147763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8B571-C224-4BB2-948D-DD97266B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131888"/>
            <a:ext cx="4824413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6B5885DE-B828-4FD3-A71E-44169EFD5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2533" name="Rectangle 13">
            <a:extLst>
              <a:ext uri="{FF2B5EF4-FFF2-40B4-BE49-F238E27FC236}">
                <a16:creationId xmlns:a16="http://schemas.microsoft.com/office/drawing/2014/main" id="{0EED1660-0D52-4974-AF36-73307D87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2534" name="Rectangle 14">
            <a:extLst>
              <a:ext uri="{FF2B5EF4-FFF2-40B4-BE49-F238E27FC236}">
                <a16:creationId xmlns:a16="http://schemas.microsoft.com/office/drawing/2014/main" id="{2BB00FA3-5219-4A39-ADB1-B59B327F3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2535" name="Rectangle 15">
            <a:extLst>
              <a:ext uri="{FF2B5EF4-FFF2-40B4-BE49-F238E27FC236}">
                <a16:creationId xmlns:a16="http://schemas.microsoft.com/office/drawing/2014/main" id="{22A5BEFF-9FAF-4E25-8EDD-99BAA84A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5B67C0-434C-4900-8B1A-B902507758E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D3AADE-9EFE-4750-8A10-1AA387566A2E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C304C0E9-3585-4E84-BEE7-C6429A63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Документ «</a:t>
            </a:r>
            <a:r>
              <a:rPr lang="ru-RU" altLang="ru-RU" b="1"/>
              <a:t>Заявка на курс</a:t>
            </a:r>
            <a:r>
              <a:rPr lang="ru-RU" altLang="ru-RU"/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918381-3140-4E54-B891-83D98F138B11}"/>
              </a:ext>
            </a:extLst>
          </p:cNvPr>
          <p:cNvSpPr/>
          <p:nvPr/>
        </p:nvSpPr>
        <p:spPr>
          <a:xfrm>
            <a:off x="3779838" y="2954338"/>
            <a:ext cx="1079500" cy="193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EFCFC4-B5ED-4EB4-9522-390EE966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598613"/>
            <a:ext cx="2846388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>
            <a:extLst>
              <a:ext uri="{FF2B5EF4-FFF2-40B4-BE49-F238E27FC236}">
                <a16:creationId xmlns:a16="http://schemas.microsoft.com/office/drawing/2014/main" id="{19340EA3-42B0-4224-BB21-29F168201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3557" name="Rectangle 13">
            <a:extLst>
              <a:ext uri="{FF2B5EF4-FFF2-40B4-BE49-F238E27FC236}">
                <a16:creationId xmlns:a16="http://schemas.microsoft.com/office/drawing/2014/main" id="{E3B563FC-C70A-4902-BBB5-06B7B104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3558" name="Rectangle 14">
            <a:extLst>
              <a:ext uri="{FF2B5EF4-FFF2-40B4-BE49-F238E27FC236}">
                <a16:creationId xmlns:a16="http://schemas.microsoft.com/office/drawing/2014/main" id="{DA25341E-3B3A-49A5-81D4-B85E74AD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3559" name="Rectangle 15">
            <a:extLst>
              <a:ext uri="{FF2B5EF4-FFF2-40B4-BE49-F238E27FC236}">
                <a16:creationId xmlns:a16="http://schemas.microsoft.com/office/drawing/2014/main" id="{8B8DEEFC-8E7C-4E8C-8B70-1BDAD1D5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6AC19-32C8-44E5-9288-0D2F207E5D8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D5EFB57-0857-403F-9FFE-54CF03C68562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D9618075-B8B3-4BA1-B359-6540FA08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Печатные </a:t>
            </a:r>
            <a:r>
              <a:rPr lang="ru-RU" altLang="ru-RU" sz="1800" b="1"/>
              <a:t>формы</a:t>
            </a:r>
            <a:r>
              <a:rPr lang="ru-RU" altLang="ru-RU" sz="1800"/>
              <a:t> и формы отчетности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20C7CD-BA70-46C7-872F-4B5682ABA685}"/>
              </a:ext>
            </a:extLst>
          </p:cNvPr>
          <p:cNvSpPr/>
          <p:nvPr/>
        </p:nvSpPr>
        <p:spPr>
          <a:xfrm>
            <a:off x="3813175" y="3436938"/>
            <a:ext cx="2846388" cy="754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41D946F1-9C54-45D2-B65E-13FBE6F31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4580" name="Rectangle 13">
            <a:extLst>
              <a:ext uri="{FF2B5EF4-FFF2-40B4-BE49-F238E27FC236}">
                <a16:creationId xmlns:a16="http://schemas.microsoft.com/office/drawing/2014/main" id="{5C2ACC68-DEE4-4246-BF63-57BCF1BD4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4581" name="Rectangle 14">
            <a:extLst>
              <a:ext uri="{FF2B5EF4-FFF2-40B4-BE49-F238E27FC236}">
                <a16:creationId xmlns:a16="http://schemas.microsoft.com/office/drawing/2014/main" id="{5F684437-2A40-43BF-8C0F-E7823790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4582" name="Rectangle 15">
            <a:extLst>
              <a:ext uri="{FF2B5EF4-FFF2-40B4-BE49-F238E27FC236}">
                <a16:creationId xmlns:a16="http://schemas.microsoft.com/office/drawing/2014/main" id="{95B75CC4-71F2-4805-9BCE-D020630D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209FAA4-AF6D-4576-8CC9-6EB0FA3D0B37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EBD453E-E1C8-4326-8A48-C01DD158626C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50B1B5A4-6AE7-42BF-A90D-7B325C7A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Печатные </a:t>
            </a:r>
            <a:r>
              <a:rPr lang="ru-RU" altLang="ru-RU" sz="1800" b="1"/>
              <a:t>формы</a:t>
            </a:r>
            <a:r>
              <a:rPr lang="ru-RU" altLang="ru-RU" sz="1800"/>
              <a:t> и формы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0D9CF-3A12-4A9F-8798-FC7A98D0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457325"/>
            <a:ext cx="3122612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BD5BCFE4-D2CC-4EB2-A135-9664C31C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5604" name="Rectangle 13">
            <a:extLst>
              <a:ext uri="{FF2B5EF4-FFF2-40B4-BE49-F238E27FC236}">
                <a16:creationId xmlns:a16="http://schemas.microsoft.com/office/drawing/2014/main" id="{934BD99C-7E22-4161-9753-D2F76D8D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EA3F90A0-2AC6-4E07-BB34-63F826A0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5606" name="Rectangle 15">
            <a:extLst>
              <a:ext uri="{FF2B5EF4-FFF2-40B4-BE49-F238E27FC236}">
                <a16:creationId xmlns:a16="http://schemas.microsoft.com/office/drawing/2014/main" id="{FBE687E2-FDCC-47A1-BF4A-C8A46B0A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5AE224-418B-4033-8524-6CA505E4CCD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D787A3-06EE-4703-9382-A3A3816F5EBE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CF4C6D56-6B56-4FDD-B528-29A6C270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Печатные </a:t>
            </a:r>
            <a:r>
              <a:rPr lang="ru-RU" altLang="ru-RU" sz="1800" b="1"/>
              <a:t>формы</a:t>
            </a:r>
            <a:r>
              <a:rPr lang="ru-RU" altLang="ru-RU" sz="1800"/>
              <a:t> и формы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65EED-F9CC-4BC0-97E3-A611ED4D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439863"/>
            <a:ext cx="3027362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2095A05A-E552-4BAC-8428-2DC382129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6628" name="Rectangle 13">
            <a:extLst>
              <a:ext uri="{FF2B5EF4-FFF2-40B4-BE49-F238E27FC236}">
                <a16:creationId xmlns:a16="http://schemas.microsoft.com/office/drawing/2014/main" id="{A4157972-D4CF-4CE7-9A1C-1BC91A81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6629" name="Rectangle 14">
            <a:extLst>
              <a:ext uri="{FF2B5EF4-FFF2-40B4-BE49-F238E27FC236}">
                <a16:creationId xmlns:a16="http://schemas.microsoft.com/office/drawing/2014/main" id="{12C95FD7-3C09-440B-87F1-EF80A5AF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6630" name="Rectangle 15">
            <a:extLst>
              <a:ext uri="{FF2B5EF4-FFF2-40B4-BE49-F238E27FC236}">
                <a16:creationId xmlns:a16="http://schemas.microsoft.com/office/drawing/2014/main" id="{3A32F5AF-7EBA-45DA-AAC8-C13420DE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5CDA51-3E02-4711-9C46-FE11E8F37A35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8853D5D-17EC-4781-AFD7-3D938B287BBB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E9821ECA-4D64-4D5B-A60C-F100CD58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Печатные </a:t>
            </a:r>
            <a:r>
              <a:rPr lang="ru-RU" altLang="ru-RU" sz="1800" b="1"/>
              <a:t>формы</a:t>
            </a:r>
            <a:r>
              <a:rPr lang="ru-RU" altLang="ru-RU" sz="1800"/>
              <a:t> и формы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E6D70-BEA7-44C1-B568-922B83FF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49388"/>
            <a:ext cx="30241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FB907A1-3478-4AA8-950B-21CC07996236}"/>
              </a:ext>
            </a:extLst>
          </p:cNvPr>
          <p:cNvGrpSpPr>
            <a:grpSpLocks/>
          </p:cNvGrpSpPr>
          <p:nvPr/>
        </p:nvGrpSpPr>
        <p:grpSpPr bwMode="auto">
          <a:xfrm rot="-1210227">
            <a:off x="6447872" y="2337233"/>
            <a:ext cx="696274" cy="861774"/>
            <a:chOff x="7270431" y="2284383"/>
            <a:chExt cx="695936" cy="88894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ED37CF2-E2E3-4F1D-9E9D-88805C3F56F4}"/>
                </a:ext>
              </a:extLst>
            </p:cNvPr>
            <p:cNvSpPr/>
            <p:nvPr/>
          </p:nvSpPr>
          <p:spPr>
            <a:xfrm>
              <a:off x="7270431" y="2548823"/>
              <a:ext cx="344798" cy="492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5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  <a:endPara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BB05B30-A0A7-4844-9ADF-744FE98D0080}"/>
                </a:ext>
              </a:extLst>
            </p:cNvPr>
            <p:cNvSpPr/>
            <p:nvPr/>
          </p:nvSpPr>
          <p:spPr>
            <a:xfrm>
              <a:off x="7426097" y="2284383"/>
              <a:ext cx="540270" cy="8889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ru-RU" sz="5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7D3CE-80D7-4C56-B23A-EB4E7618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357313"/>
            <a:ext cx="44751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>
            <a:extLst>
              <a:ext uri="{FF2B5EF4-FFF2-40B4-BE49-F238E27FC236}">
                <a16:creationId xmlns:a16="http://schemas.microsoft.com/office/drawing/2014/main" id="{5BB47111-DD9A-4E2A-9E2A-53CECA1A2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7653" name="Rectangle 13">
            <a:extLst>
              <a:ext uri="{FF2B5EF4-FFF2-40B4-BE49-F238E27FC236}">
                <a16:creationId xmlns:a16="http://schemas.microsoft.com/office/drawing/2014/main" id="{80D9C0CE-AFD8-4DB1-8651-2E79446F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7654" name="Rectangle 14">
            <a:extLst>
              <a:ext uri="{FF2B5EF4-FFF2-40B4-BE49-F238E27FC236}">
                <a16:creationId xmlns:a16="http://schemas.microsoft.com/office/drawing/2014/main" id="{92C1584F-2FBF-4E09-96A6-B95AB75C7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7655" name="Rectangle 15">
            <a:extLst>
              <a:ext uri="{FF2B5EF4-FFF2-40B4-BE49-F238E27FC236}">
                <a16:creationId xmlns:a16="http://schemas.microsoft.com/office/drawing/2014/main" id="{8806C9BE-7EB2-43B5-AF05-08821555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8DF0D7-0E6D-447C-B036-E7F01E86EAF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FB33190-DE87-4837-AE0F-11424F71F4DD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F150E30D-0455-4F21-8999-479AE245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Документы об </a:t>
            </a:r>
            <a:r>
              <a:rPr lang="ru-RU" altLang="ru-RU" sz="1800" b="1"/>
              <a:t>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BBBFD3B0-6883-4D64-8BAB-AAD0E8049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8676" name="Rectangle 13">
            <a:extLst>
              <a:ext uri="{FF2B5EF4-FFF2-40B4-BE49-F238E27FC236}">
                <a16:creationId xmlns:a16="http://schemas.microsoft.com/office/drawing/2014/main" id="{FDEC2C24-2788-42F5-8D93-C8ABAEA6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8677" name="Rectangle 14">
            <a:extLst>
              <a:ext uri="{FF2B5EF4-FFF2-40B4-BE49-F238E27FC236}">
                <a16:creationId xmlns:a16="http://schemas.microsoft.com/office/drawing/2014/main" id="{C7CE7EB9-3F42-481A-BE31-44BADE5E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8678" name="Rectangle 15">
            <a:extLst>
              <a:ext uri="{FF2B5EF4-FFF2-40B4-BE49-F238E27FC236}">
                <a16:creationId xmlns:a16="http://schemas.microsoft.com/office/drawing/2014/main" id="{254D8025-793A-4DF7-993E-93357649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A15AD0-65C9-444E-A335-267C11BC01A6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F869B18-AA71-49DD-96C0-C8656AD0BD48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83188D4D-2CE6-4033-82F7-21311E2E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Документы об </a:t>
            </a:r>
            <a:r>
              <a:rPr lang="ru-RU" altLang="ru-RU" sz="1800" b="1"/>
              <a:t>образовании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87175B-173B-48EC-A14B-5CEF9AC0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257300"/>
            <a:ext cx="33321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873BD7-BECB-46D1-9A71-2FC47F8E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38250"/>
            <a:ext cx="4356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>
            <a:extLst>
              <a:ext uri="{FF2B5EF4-FFF2-40B4-BE49-F238E27FC236}">
                <a16:creationId xmlns:a16="http://schemas.microsoft.com/office/drawing/2014/main" id="{AA788401-21DC-4020-84E5-C5C9F9F12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Опыт адаптации "1С:УУЦ"</a:t>
            </a:r>
            <a:br>
              <a:rPr lang="ru-RU" altLang="ru-RU" dirty="0"/>
            </a:br>
            <a:r>
              <a:rPr lang="ru-RU" altLang="ru-RU" dirty="0"/>
              <a:t>ИДО </a:t>
            </a:r>
            <a:r>
              <a:rPr lang="ru-RU" altLang="ru-RU" dirty="0" err="1"/>
              <a:t>РГУФКСМиТ</a:t>
            </a:r>
            <a:endParaRPr lang="ru-RU" altLang="ru-RU" dirty="0"/>
          </a:p>
        </p:txBody>
      </p:sp>
      <p:sp>
        <p:nvSpPr>
          <p:cNvPr id="29701" name="Rectangle 13">
            <a:extLst>
              <a:ext uri="{FF2B5EF4-FFF2-40B4-BE49-F238E27FC236}">
                <a16:creationId xmlns:a16="http://schemas.microsoft.com/office/drawing/2014/main" id="{B9C63B5E-3D61-480A-8185-9272A689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9702" name="Rectangle 14">
            <a:extLst>
              <a:ext uri="{FF2B5EF4-FFF2-40B4-BE49-F238E27FC236}">
                <a16:creationId xmlns:a16="http://schemas.microsoft.com/office/drawing/2014/main" id="{2E496435-31C4-42A9-AAE2-70E0BE7C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9703" name="Rectangle 15">
            <a:extLst>
              <a:ext uri="{FF2B5EF4-FFF2-40B4-BE49-F238E27FC236}">
                <a16:creationId xmlns:a16="http://schemas.microsoft.com/office/drawing/2014/main" id="{F0F9AFA0-CD7D-4425-A212-91287250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A566AB-088A-4013-9EA0-213550F22F5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26DA72-8B93-4685-9A92-7FAE5D242762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">
            <a:extLst>
              <a:ext uri="{FF2B5EF4-FFF2-40B4-BE49-F238E27FC236}">
                <a16:creationId xmlns:a16="http://schemas.microsoft.com/office/drawing/2014/main" id="{014D8548-7170-440B-92E0-918336907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Документы об </a:t>
            </a:r>
            <a:r>
              <a:rPr lang="ru-RU" altLang="ru-RU" sz="1800" b="1" dirty="0"/>
              <a:t>образовании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9632B9-9EF3-4DE5-ADB2-63890CDDB64E}"/>
              </a:ext>
            </a:extLst>
          </p:cNvPr>
          <p:cNvSpPr/>
          <p:nvPr/>
        </p:nvSpPr>
        <p:spPr>
          <a:xfrm>
            <a:off x="3851275" y="2973388"/>
            <a:ext cx="3529013" cy="534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E6C6FDC-3158-4A0E-91CA-1B1264AAA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30725" name="Rectangle 13">
            <a:extLst>
              <a:ext uri="{FF2B5EF4-FFF2-40B4-BE49-F238E27FC236}">
                <a16:creationId xmlns:a16="http://schemas.microsoft.com/office/drawing/2014/main" id="{E54F54AC-E844-415C-B2AC-BD3B6C3A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30726" name="Rectangle 14">
            <a:extLst>
              <a:ext uri="{FF2B5EF4-FFF2-40B4-BE49-F238E27FC236}">
                <a16:creationId xmlns:a16="http://schemas.microsoft.com/office/drawing/2014/main" id="{DEA70749-F792-4371-A70A-926F7C84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30727" name="Rectangle 15">
            <a:extLst>
              <a:ext uri="{FF2B5EF4-FFF2-40B4-BE49-F238E27FC236}">
                <a16:creationId xmlns:a16="http://schemas.microsoft.com/office/drawing/2014/main" id="{44E08D4D-0768-4CBD-8555-606A45C0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918BD7-F07F-4AAB-A8E4-E4207E09D01C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706A228E-234F-474F-9726-E433DA2B1446}"/>
              </a:ext>
            </a:extLst>
          </p:cNvPr>
          <p:cNvSpPr/>
          <p:nvPr/>
        </p:nvSpPr>
        <p:spPr>
          <a:xfrm>
            <a:off x="899592" y="1955934"/>
            <a:ext cx="7272808" cy="1345049"/>
          </a:xfrm>
          <a:prstGeom prst="roundRect">
            <a:avLst/>
          </a:prstGeom>
          <a:solidFill>
            <a:srgbClr val="F7F7F7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795C2-0AF4-4456-9AE0-5FB34EE17ADB}"/>
              </a:ext>
            </a:extLst>
          </p:cNvPr>
          <p:cNvSpPr txBox="1"/>
          <p:nvPr/>
        </p:nvSpPr>
        <p:spPr>
          <a:xfrm>
            <a:off x="4140200" y="1924050"/>
            <a:ext cx="3987800" cy="134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400" b="1" dirty="0">
                <a:solidFill>
                  <a:srgbClr val="005531"/>
                </a:solidFill>
              </a:rPr>
              <a:t>ВЦ «Элайн» </a:t>
            </a:r>
            <a:r>
              <a:rPr lang="ru-RU" altLang="ru-RU" sz="1400" kern="0" dirty="0">
                <a:latin typeface="+mn-lt"/>
              </a:rPr>
              <a:t>ГК «</a:t>
            </a:r>
            <a:r>
              <a:rPr lang="ru-RU" altLang="ru-RU" sz="1400" kern="0" dirty="0" err="1">
                <a:latin typeface="+mn-lt"/>
              </a:rPr>
              <a:t>Промавтоматика</a:t>
            </a:r>
            <a:r>
              <a:rPr lang="ru-RU" altLang="ru-RU" sz="1400" kern="0" dirty="0">
                <a:latin typeface="+mn-lt"/>
              </a:rPr>
              <a:t>»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>
                <a:latin typeface="+mn-lt"/>
              </a:rPr>
              <a:t>Тел</a:t>
            </a:r>
            <a:r>
              <a:rPr lang="ru-RU" altLang="ru-RU" sz="1400" kern="0" dirty="0">
                <a:latin typeface="+mn-lt"/>
              </a:rPr>
              <a:t>.:  (4912) 50-10-20, (903) 837-19-91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Email</a:t>
            </a:r>
            <a:r>
              <a:rPr lang="ru-RU" altLang="ru-RU" sz="1400" kern="0" dirty="0">
                <a:latin typeface="+mn-lt"/>
              </a:rPr>
              <a:t>: info@1c-pa.ru, ivakhtin@1c-pa.ru 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Skype</a:t>
            </a:r>
            <a:r>
              <a:rPr lang="ru-RU" altLang="ru-RU" sz="1400" kern="0" dirty="0">
                <a:latin typeface="+mn-lt"/>
              </a:rPr>
              <a:t>: ivakhtin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C3FC5F2-7567-451C-AB04-FB91015EB92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375025"/>
            <a:ext cx="1997075" cy="869950"/>
            <a:chOff x="3707904" y="3374428"/>
            <a:chExt cx="1997982" cy="869812"/>
          </a:xfrm>
        </p:grpSpPr>
        <p:pic>
          <p:nvPicPr>
            <p:cNvPr id="30734" name="Рисунок 27">
              <a:extLst>
                <a:ext uri="{FF2B5EF4-FFF2-40B4-BE49-F238E27FC236}">
                  <a16:creationId xmlns:a16="http://schemas.microsoft.com/office/drawing/2014/main" id="{03FE8158-6F9E-496A-947D-BDCE47638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94" flipV="1">
              <a:off x="4305603" y="3374428"/>
              <a:ext cx="624201" cy="62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01BB4C-1E17-4025-8B8E-AB63F04E8083}"/>
                </a:ext>
              </a:extLst>
            </p:cNvPr>
            <p:cNvSpPr txBox="1"/>
            <p:nvPr/>
          </p:nvSpPr>
          <p:spPr>
            <a:xfrm>
              <a:off x="3707904" y="3868063"/>
              <a:ext cx="1997982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altLang="ru-RU" sz="1400" u="sng" dirty="0">
                  <a:solidFill>
                    <a:srgbClr val="0D3E65"/>
                  </a:solidFill>
                </a:rPr>
                <a:t>www.1c-pa.ru</a:t>
              </a:r>
              <a:endParaRPr lang="ru-RU" altLang="ru-RU" sz="1400" u="sng" kern="0" dirty="0">
                <a:latin typeface="+mn-lt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F0863E93-81F2-4745-B0DE-F22FF7BA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/>
        </p:blipFill>
        <p:spPr bwMode="auto">
          <a:xfrm>
            <a:off x="827584" y="2284512"/>
            <a:ext cx="3212076" cy="5749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0C2D13D-BBEA-4020-A33A-F39924D3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BAAAA87D-D1D8-43B9-9174-05144FAC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id="{B6F82996-A4D0-4A4E-BEF5-88A3AA6A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3319" name="Rectangle 15">
            <a:extLst>
              <a:ext uri="{FF2B5EF4-FFF2-40B4-BE49-F238E27FC236}">
                <a16:creationId xmlns:a16="http://schemas.microsoft.com/office/drawing/2014/main" id="{EC0CE483-8382-4EE9-8846-304D5D2A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C5C9EB-2EA6-488C-86F3-935D76EE21B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4A253479-A049-4F37-9EA9-22C7C1F46DE8}"/>
              </a:ext>
            </a:extLst>
          </p:cNvPr>
          <p:cNvSpPr/>
          <p:nvPr/>
        </p:nvSpPr>
        <p:spPr>
          <a:xfrm>
            <a:off x="899592" y="1955934"/>
            <a:ext cx="7272808" cy="1345049"/>
          </a:xfrm>
          <a:prstGeom prst="roundRect">
            <a:avLst/>
          </a:prstGeom>
          <a:solidFill>
            <a:srgbClr val="F7F7F7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630A9-6304-4D64-B124-E0ECBFDFCE42}"/>
              </a:ext>
            </a:extLst>
          </p:cNvPr>
          <p:cNvSpPr txBox="1"/>
          <p:nvPr/>
        </p:nvSpPr>
        <p:spPr>
          <a:xfrm>
            <a:off x="4140200" y="1924050"/>
            <a:ext cx="3987800" cy="134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400" b="1" dirty="0">
                <a:solidFill>
                  <a:srgbClr val="005531"/>
                </a:solidFill>
              </a:rPr>
              <a:t>ВЦ «Элайн» </a:t>
            </a:r>
            <a:r>
              <a:rPr lang="ru-RU" altLang="ru-RU" sz="1400" kern="0" dirty="0">
                <a:latin typeface="+mn-lt"/>
              </a:rPr>
              <a:t>ГК «</a:t>
            </a:r>
            <a:r>
              <a:rPr lang="ru-RU" altLang="ru-RU" sz="1400" kern="0" dirty="0" err="1">
                <a:latin typeface="+mn-lt"/>
              </a:rPr>
              <a:t>Промавтоматика</a:t>
            </a:r>
            <a:r>
              <a:rPr lang="ru-RU" altLang="ru-RU" sz="1400" kern="0" dirty="0">
                <a:latin typeface="+mn-lt"/>
              </a:rPr>
              <a:t>»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>
                <a:latin typeface="+mn-lt"/>
              </a:rPr>
              <a:t>Тел</a:t>
            </a:r>
            <a:r>
              <a:rPr lang="ru-RU" altLang="ru-RU" sz="1400" kern="0" dirty="0">
                <a:latin typeface="+mn-lt"/>
              </a:rPr>
              <a:t>.:  (4912) 50-10-20, (903) 837-19-91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Email</a:t>
            </a:r>
            <a:r>
              <a:rPr lang="ru-RU" altLang="ru-RU" sz="1400" kern="0" dirty="0">
                <a:latin typeface="+mn-lt"/>
              </a:rPr>
              <a:t>: info@1c-pa.ru, ivakhtin@1c-pa.ru 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Skype</a:t>
            </a:r>
            <a:r>
              <a:rPr lang="ru-RU" altLang="ru-RU" sz="1400" kern="0" dirty="0">
                <a:latin typeface="+mn-lt"/>
              </a:rPr>
              <a:t>: ivakhtin</a:t>
            </a:r>
          </a:p>
        </p:txBody>
      </p: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7FA754-C87D-447D-A221-3191DE282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1920" y="920014"/>
            <a:ext cx="1440160" cy="19961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23" name="Рисунок 22" descr="Изображение выглядит как человек, в позе, люди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F614FCA-2297-4BB5-8C7F-69884A6C88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04395"/>
            <a:ext cx="1388503" cy="11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27408AD-ED37-4079-A997-62DF663690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984872"/>
            <a:ext cx="1192832" cy="165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5" name="Рисунок 24" descr="Изображение выглядит как человек, внутренни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7F7D73D5-7551-49E1-B24D-613D181DB2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6156" y="3022529"/>
            <a:ext cx="1992308" cy="14942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" name="Рисунок 25" descr="Изображение выглядит как человек, потоло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CD730568-CDC1-459B-A9A7-A8579E6D26F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3155141"/>
            <a:ext cx="2134968" cy="131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80D0B6E-61A1-43FA-8284-3F13628C68B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375025"/>
            <a:ext cx="1997075" cy="869950"/>
            <a:chOff x="3707904" y="3374428"/>
            <a:chExt cx="1997982" cy="869812"/>
          </a:xfrm>
        </p:grpSpPr>
        <p:pic>
          <p:nvPicPr>
            <p:cNvPr id="13331" name="Рисунок 27">
              <a:extLst>
                <a:ext uri="{FF2B5EF4-FFF2-40B4-BE49-F238E27FC236}">
                  <a16:creationId xmlns:a16="http://schemas.microsoft.com/office/drawing/2014/main" id="{C9B004B1-8667-44DC-82A1-1C91D054E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94" flipV="1">
              <a:off x="4305603" y="3374428"/>
              <a:ext cx="624201" cy="62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038862-B10D-4584-AEF5-CCEF9823AF9A}"/>
                </a:ext>
              </a:extLst>
            </p:cNvPr>
            <p:cNvSpPr txBox="1"/>
            <p:nvPr/>
          </p:nvSpPr>
          <p:spPr>
            <a:xfrm>
              <a:off x="3707904" y="3868063"/>
              <a:ext cx="1997982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altLang="ru-RU" sz="1400" u="sng" dirty="0">
                  <a:solidFill>
                    <a:srgbClr val="0D3E65"/>
                  </a:solidFill>
                </a:rPr>
                <a:t>www.1c-pa.ru</a:t>
              </a:r>
              <a:endParaRPr lang="ru-RU" altLang="ru-RU" sz="1400" u="sng" kern="0" dirty="0">
                <a:latin typeface="+mn-lt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34B8B757-C97F-4546-8B5A-A6F9F5E8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/>
        </p:blipFill>
        <p:spPr bwMode="auto">
          <a:xfrm>
            <a:off x="827584" y="2429665"/>
            <a:ext cx="3212076" cy="5749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C53DB2A-31BE-4343-BD77-14F3C5173B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95500"/>
            <a:ext cx="8642350" cy="549275"/>
          </a:xfrm>
        </p:spPr>
        <p:txBody>
          <a:bodyPr/>
          <a:lstStyle/>
          <a:p>
            <a:pPr eaLnBrk="1" hangingPunct="1"/>
            <a:r>
              <a:rPr lang="ru-RU" altLang="ru-RU" sz="3200"/>
              <a:t>СПАСИБО </a:t>
            </a:r>
            <a:br>
              <a:rPr lang="ru-RU" altLang="ru-RU" sz="3200"/>
            </a:br>
            <a:r>
              <a:rPr lang="ru-RU" altLang="ru-RU" sz="3200"/>
              <a:t>ЗА ВНИМАНИЕ!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933A316-8A31-4CEB-8C1E-398A78AA7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4340" name="Rectangle 13">
            <a:extLst>
              <a:ext uri="{FF2B5EF4-FFF2-40B4-BE49-F238E27FC236}">
                <a16:creationId xmlns:a16="http://schemas.microsoft.com/office/drawing/2014/main" id="{17FE11A8-EAFF-48F6-B500-4E506DA7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4341" name="Rectangle 14">
            <a:extLst>
              <a:ext uri="{FF2B5EF4-FFF2-40B4-BE49-F238E27FC236}">
                <a16:creationId xmlns:a16="http://schemas.microsoft.com/office/drawing/2014/main" id="{6057E72E-BC39-435D-9E25-964C2DBC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4342" name="Rectangle 15">
            <a:extLst>
              <a:ext uri="{FF2B5EF4-FFF2-40B4-BE49-F238E27FC236}">
                <a16:creationId xmlns:a16="http://schemas.microsoft.com/office/drawing/2014/main" id="{9F56484E-1B4D-47FA-80D9-C496E063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1644DB-FADB-4554-859B-A801A9D0D104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E60BE1-4AEE-48D9-ABD7-F61C4B27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27331" y="1057786"/>
            <a:ext cx="8665843" cy="35370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0CC09C7C-3F6F-4E37-AAAD-EAA1B26B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6" y="1794633"/>
            <a:ext cx="3673102" cy="149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/>
          <a:lstStyle>
            <a:lvl1pPr marL="182563" indent="-1825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553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8637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/>
              <a:t>Структурное подразделение с </a:t>
            </a:r>
            <a:r>
              <a:rPr lang="ru-RU" sz="1800" b="1" dirty="0"/>
              <a:t>1967</a:t>
            </a:r>
            <a:r>
              <a:rPr lang="ru-RU" sz="1800" dirty="0"/>
              <a:t> года; в </a:t>
            </a:r>
            <a:r>
              <a:rPr lang="ru-RU" sz="1800" b="1" dirty="0"/>
              <a:t>феврале 2017 </a:t>
            </a:r>
            <a:r>
              <a:rPr lang="ru-RU" sz="1800" dirty="0"/>
              <a:t>- Институт дополнительного образования (</a:t>
            </a:r>
            <a:r>
              <a:rPr lang="ru-RU" sz="1800" b="1" dirty="0"/>
              <a:t>ИДО</a:t>
            </a:r>
            <a:r>
              <a:rPr lang="ru-RU" sz="1800" dirty="0"/>
              <a:t>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B5BC66-AB17-44C8-B7BF-518F37F0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06" y="2644551"/>
            <a:ext cx="3673102" cy="1296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/>
          <a:lstStyle>
            <a:lvl1pPr marL="182563" indent="-1825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553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8637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/>
              <a:t>Профессиональная переподготовка</a:t>
            </a:r>
          </a:p>
          <a:p>
            <a:pPr>
              <a:defRPr/>
            </a:pPr>
            <a:r>
              <a:rPr lang="ru-RU" sz="1400" b="1" dirty="0"/>
              <a:t>Повышение квалификации</a:t>
            </a:r>
          </a:p>
          <a:p>
            <a:pPr>
              <a:defRPr/>
            </a:pPr>
            <a:r>
              <a:rPr lang="ru-RU" sz="1400" b="1" dirty="0"/>
              <a:t>Общеобразовательные программы</a:t>
            </a:r>
          </a:p>
          <a:p>
            <a:pPr>
              <a:defRPr/>
            </a:pPr>
            <a:r>
              <a:rPr lang="ru-RU" sz="1400" dirty="0"/>
              <a:t>И </a:t>
            </a:r>
            <a:r>
              <a:rPr lang="ru-RU" sz="1400" dirty="0" err="1"/>
              <a:t>пр</a:t>
            </a:r>
            <a:r>
              <a:rPr lang="ru-RU" sz="1400" dirty="0"/>
              <a:t>…</a:t>
            </a: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id="{0B1DFF43-E9C5-44E8-A03D-A14BE42D204F}"/>
              </a:ext>
            </a:extLst>
          </p:cNvPr>
          <p:cNvCxnSpPr>
            <a:cxnSpLocks/>
          </p:cNvCxnSpPr>
          <p:nvPr/>
        </p:nvCxnSpPr>
        <p:spPr>
          <a:xfrm>
            <a:off x="2482850" y="3009900"/>
            <a:ext cx="2233613" cy="211138"/>
          </a:xfrm>
          <a:prstGeom prst="bentConnector3">
            <a:avLst>
              <a:gd name="adj1" fmla="val 1349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E879888B-EF47-4738-9A38-ADE2424AA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5364" name="Rectangle 13">
            <a:extLst>
              <a:ext uri="{FF2B5EF4-FFF2-40B4-BE49-F238E27FC236}">
                <a16:creationId xmlns:a16="http://schemas.microsoft.com/office/drawing/2014/main" id="{FB84FB7A-75F2-4111-8595-8318E700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5365" name="Rectangle 14">
            <a:extLst>
              <a:ext uri="{FF2B5EF4-FFF2-40B4-BE49-F238E27FC236}">
                <a16:creationId xmlns:a16="http://schemas.microsoft.com/office/drawing/2014/main" id="{3AC18FAC-E11F-426F-B5A3-A2196F3E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5366" name="Rectangle 15">
            <a:extLst>
              <a:ext uri="{FF2B5EF4-FFF2-40B4-BE49-F238E27FC236}">
                <a16:creationId xmlns:a16="http://schemas.microsoft.com/office/drawing/2014/main" id="{0A654ADC-F201-4C86-8311-7326CB2D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6B5108-AFE4-4E8D-B2D2-636B2097DACC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7514137-EC15-41BF-92E3-8788E9B7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35138"/>
            <a:ext cx="4824536" cy="1557648"/>
          </a:xfrm>
          <a:prstGeom prst="rect">
            <a:avLst/>
          </a:prstGeom>
          <a:noFill/>
          <a:ln w="38100">
            <a:solidFill>
              <a:srgbClr val="0F5D9B"/>
            </a:solidFill>
          </a:ln>
          <a:effectLst>
            <a:softEdge rad="63500"/>
          </a:effectLst>
        </p:spPr>
        <p:txBody>
          <a:bodyPr/>
          <a:lstStyle>
            <a:lvl1pPr marL="182563" indent="-1825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553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8637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u="sng" dirty="0" err="1"/>
              <a:t>Мысенко</a:t>
            </a:r>
            <a:r>
              <a:rPr lang="ru-RU" sz="1800" b="1" u="sng" dirty="0"/>
              <a:t> Галина Владимировна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200" dirty="0">
                <a:solidFill>
                  <a:srgbClr val="000000"/>
                </a:solidFill>
              </a:rPr>
              <a:t>	            </a:t>
            </a:r>
            <a:r>
              <a:rPr lang="ru-RU" sz="1400" i="1" dirty="0">
                <a:solidFill>
                  <a:srgbClr val="000000"/>
                </a:solidFill>
              </a:rPr>
              <a:t>кандидат педагогических наук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400" i="1" dirty="0">
                <a:solidFill>
                  <a:srgbClr val="000000"/>
                </a:solidFill>
              </a:rPr>
              <a:t>	          доцент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3D0D25-082F-4B75-93E9-DF6CAC80A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39799"/>
            <a:ext cx="4246671" cy="831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0D8668-384C-4DB8-B9B9-C31C0FF02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00" y="3514499"/>
            <a:ext cx="5598574" cy="9490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E24E937-4F0F-4A1F-B2D3-AAB42AA844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4" r="7396"/>
          <a:stretch/>
        </p:blipFill>
        <p:spPr>
          <a:xfrm>
            <a:off x="609600" y="2200275"/>
            <a:ext cx="1273175" cy="92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4A15E-F6FA-43CF-8EB0-7E93FE6C2524}"/>
              </a:ext>
            </a:extLst>
          </p:cNvPr>
          <p:cNvSpPr txBox="1"/>
          <p:nvPr/>
        </p:nvSpPr>
        <p:spPr>
          <a:xfrm>
            <a:off x="7368461" y="219929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002060"/>
                </a:solidFill>
              </a:rPr>
              <a:t>ido.sportedu.ru</a:t>
            </a:r>
            <a:endParaRPr lang="ru-RU" sz="1400" u="sng" dirty="0">
              <a:solidFill>
                <a:srgbClr val="002060"/>
              </a:solidFill>
            </a:endParaRPr>
          </a:p>
        </p:txBody>
      </p:sp>
      <p:pic>
        <p:nvPicPr>
          <p:cNvPr id="13" name="Рисунок 27">
            <a:extLst>
              <a:ext uri="{FF2B5EF4-FFF2-40B4-BE49-F238E27FC236}">
                <a16:creationId xmlns:a16="http://schemas.microsoft.com/office/drawing/2014/main" id="{0C6EDBBF-C368-478F-AE82-8077E409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6904053" y="1990126"/>
            <a:ext cx="464526" cy="46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1CCD0048-99EA-4231-B6E5-873EE2F5C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6389" name="Rectangle 13">
            <a:extLst>
              <a:ext uri="{FF2B5EF4-FFF2-40B4-BE49-F238E27FC236}">
                <a16:creationId xmlns:a16="http://schemas.microsoft.com/office/drawing/2014/main" id="{814371FF-0F11-4F56-A09D-B19AE47B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6390" name="Rectangle 14">
            <a:extLst>
              <a:ext uri="{FF2B5EF4-FFF2-40B4-BE49-F238E27FC236}">
                <a16:creationId xmlns:a16="http://schemas.microsoft.com/office/drawing/2014/main" id="{E6A74E92-C7AB-489A-84E4-8CDCD7E8B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6391" name="Rectangle 15">
            <a:extLst>
              <a:ext uri="{FF2B5EF4-FFF2-40B4-BE49-F238E27FC236}">
                <a16:creationId xmlns:a16="http://schemas.microsoft.com/office/drawing/2014/main" id="{483FAB32-CBC1-4E1F-AE2F-FAF7326A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FEE2F8-4101-46FC-8092-23E88E6890C4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9FA0703-B4C5-4BEC-899A-19223248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76575"/>
            <a:ext cx="41052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/>
              <a:t>Гибкое ПО </a:t>
            </a:r>
            <a:r>
              <a:rPr lang="ru-RU" altLang="ru-RU" sz="1400"/>
              <a:t>для управления деятельностью учебных центров </a:t>
            </a:r>
            <a:r>
              <a:rPr lang="ru-RU" altLang="ru-RU" sz="1400" b="1"/>
              <a:t>любого профиля</a:t>
            </a:r>
          </a:p>
          <a:p>
            <a:r>
              <a:rPr lang="ru-RU" altLang="ru-RU" sz="1400"/>
              <a:t>Комплексное решение задач </a:t>
            </a:r>
            <a:r>
              <a:rPr lang="ru-RU" altLang="ru-RU" sz="1400" b="1"/>
              <a:t>управления</a:t>
            </a:r>
            <a:endParaRPr lang="ru-RU" altLang="ru-RU" sz="1400"/>
          </a:p>
          <a:p>
            <a:r>
              <a:rPr lang="ru-RU" altLang="ru-RU" sz="1400" b="1"/>
              <a:t>Многофирменный</a:t>
            </a:r>
            <a:r>
              <a:rPr lang="ru-RU" altLang="ru-RU" sz="1400"/>
              <a:t> учёт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1A296-4C87-49B5-B1D5-0EA31E8F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1175"/>
            <a:ext cx="3800475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6A9B1-3001-4968-984B-230D4A78F22D}"/>
              </a:ext>
            </a:extLst>
          </p:cNvPr>
          <p:cNvSpPr txBox="1">
            <a:spLocks noChangeArrowheads="1"/>
          </p:cNvSpPr>
          <p:nvPr/>
        </p:nvSpPr>
        <p:spPr bwMode="auto">
          <a:xfrm rot="-1330072">
            <a:off x="4092575" y="2894013"/>
            <a:ext cx="481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 u="sng">
                <a:solidFill>
                  <a:srgbClr val="002060"/>
                </a:solidFill>
              </a:rPr>
              <a:t>https://solutions.1c.ru/catalog/training-center/features</a:t>
            </a:r>
            <a:endParaRPr lang="ru-RU" altLang="ru-RU" sz="1400" b="1" u="sng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F527B44-1CD1-4808-B090-1D0D9F83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07" y="1348408"/>
            <a:ext cx="3800474" cy="1615202"/>
          </a:xfrm>
          <a:prstGeom prst="roundRect">
            <a:avLst>
              <a:gd name="adj" fmla="val 887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440AAA-A964-42E1-9A65-835219CB0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366776"/>
            <a:ext cx="2048817" cy="14299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D77BB8E1-B72F-4761-B023-F80057645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7412" name="Rectangle 13">
            <a:extLst>
              <a:ext uri="{FF2B5EF4-FFF2-40B4-BE49-F238E27FC236}">
                <a16:creationId xmlns:a16="http://schemas.microsoft.com/office/drawing/2014/main" id="{FC848A03-C2A9-48AC-AB85-BAEC0C54B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DDD84D48-DE29-45BB-B04F-87D91740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7414" name="Rectangle 15">
            <a:extLst>
              <a:ext uri="{FF2B5EF4-FFF2-40B4-BE49-F238E27FC236}">
                <a16:creationId xmlns:a16="http://schemas.microsoft.com/office/drawing/2014/main" id="{2DCF70EB-E143-41A9-B0B7-93DA80DA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8C283D-FD45-4806-9760-E45C88DDE431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BB388DC-A694-462C-878D-44B97C7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749425"/>
            <a:ext cx="41036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/>
              <a:t>Правильное позиционирование системы</a:t>
            </a:r>
          </a:p>
          <a:p>
            <a:r>
              <a:rPr lang="ru-RU" altLang="ru-RU" sz="1400"/>
              <a:t>Рабочая группа, ответственный координатор</a:t>
            </a:r>
          </a:p>
          <a:p>
            <a:r>
              <a:rPr lang="ru-RU" altLang="ru-RU" sz="1400"/>
              <a:t>Контроль за исполнением</a:t>
            </a:r>
          </a:p>
          <a:p>
            <a:r>
              <a:rPr lang="ru-RU" altLang="ru-RU" sz="1400"/>
              <a:t>Поддержка, удаленное подключение</a:t>
            </a:r>
          </a:p>
          <a:p>
            <a:r>
              <a:rPr lang="ru-RU" altLang="ru-RU" sz="1400"/>
              <a:t>Быстрое реагирование, своевременная отчетность</a:t>
            </a:r>
          </a:p>
          <a:p>
            <a:r>
              <a:rPr lang="ru-RU" altLang="ru-RU" sz="1400"/>
              <a:t>ИТ-служба Заказчика</a:t>
            </a: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CFFEA27E-3FBE-41DC-9E4E-EA160376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19275"/>
            <a:ext cx="10858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3329D01-C2DA-4BE0-8E48-428E94F80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8436" name="Rectangle 13">
            <a:extLst>
              <a:ext uri="{FF2B5EF4-FFF2-40B4-BE49-F238E27FC236}">
                <a16:creationId xmlns:a16="http://schemas.microsoft.com/office/drawing/2014/main" id="{62CCF47A-37DB-4F89-97E1-5A422FDA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74239A55-184D-4F43-89F0-55CB8D60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4609A234-1767-49A0-9774-7C3F0F5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93696E-6711-48B6-918D-E33FF2E39C7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12" name="Рисунок 11" descr="Изображение выглядит как клавиатура, объект, компьютер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3E1C57B-5A7C-4D00-8B32-0D4A16F0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87" y="2422865"/>
            <a:ext cx="3084691" cy="1735139"/>
          </a:xfrm>
          <a:prstGeom prst="roundRect">
            <a:avLst>
              <a:gd name="adj" fmla="val 1578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5C2F0FE3-EA31-44A5-9FF5-B6AE707A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487488"/>
            <a:ext cx="47180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/>
              <a:t>Разумная модификация</a:t>
            </a:r>
          </a:p>
          <a:p>
            <a:pPr lvl="1"/>
            <a:r>
              <a:rPr lang="ru-RU" altLang="ru-RU" sz="1400" dirty="0"/>
              <a:t>Конфигурация поставщика </a:t>
            </a:r>
            <a:r>
              <a:rPr lang="ru-RU" altLang="ru-RU" sz="1400" u="sng" dirty="0"/>
              <a:t>без</a:t>
            </a:r>
            <a:r>
              <a:rPr lang="ru-RU" altLang="ru-RU" sz="1400" dirty="0"/>
              <a:t> изменений</a:t>
            </a:r>
          </a:p>
          <a:p>
            <a:pPr lvl="1"/>
            <a:endParaRPr lang="ru-RU" altLang="ru-RU" sz="1400" dirty="0"/>
          </a:p>
          <a:p>
            <a:pPr lvl="2"/>
            <a:r>
              <a:rPr lang="ru-RU" altLang="ru-RU" sz="1400" dirty="0"/>
              <a:t>Внешние отчеты и обработки</a:t>
            </a:r>
          </a:p>
          <a:p>
            <a:pPr lvl="2"/>
            <a:r>
              <a:rPr lang="ru-RU" altLang="ru-RU" sz="1400" dirty="0"/>
              <a:t>Расширения конфигураций</a:t>
            </a:r>
          </a:p>
          <a:p>
            <a:pPr lvl="1"/>
            <a:endParaRPr lang="ru-RU" alt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F3522A8-DEE0-467B-A785-D87C1002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0B8CFCD3-7E9B-40F3-9F29-F95D7B0C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9461" name="Rectangle 14">
            <a:extLst>
              <a:ext uri="{FF2B5EF4-FFF2-40B4-BE49-F238E27FC236}">
                <a16:creationId xmlns:a16="http://schemas.microsoft.com/office/drawing/2014/main" id="{DD610E12-89FD-4903-A71A-203D44D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id="{2F82D765-A330-4546-B8B1-1F343A1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6849-3CEB-4B28-B38E-6564C37D600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6BD8E-74C7-4FB9-A3A9-02094FBB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877" y="1535065"/>
            <a:ext cx="2347163" cy="100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5" name="TextBox 3">
            <a:extLst>
              <a:ext uri="{FF2B5EF4-FFF2-40B4-BE49-F238E27FC236}">
                <a16:creationId xmlns:a16="http://schemas.microsoft.com/office/drawing/2014/main" id="{3BA6F9A6-17EB-4843-A468-0D0A1AF6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820863"/>
            <a:ext cx="230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b="1"/>
              <a:t>Новые данные: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400" b="1"/>
          </a:p>
          <a:p>
            <a:pPr lvl="1">
              <a:buFont typeface="Arial" panose="020B0604020202020204" pitchFamily="34" charset="0"/>
              <a:buChar char="•"/>
            </a:pPr>
            <a:r>
              <a:rPr lang="ru-RU" altLang="ru-RU" sz="1400"/>
              <a:t>Перечисления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altLang="ru-RU" sz="1400"/>
              <a:t>Справочники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F9A4AF7-15DC-4021-8CBA-3B132718C57B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C9DAC4-EDF8-4F9F-BB8C-5F5DF444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1771650"/>
            <a:ext cx="3403600" cy="15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71BE99-F98A-46A6-9A8B-6B35D8058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3082925"/>
            <a:ext cx="3592513" cy="12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1209C-52A7-4B12-B6AF-F8E9014B6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25" y="2789238"/>
            <a:ext cx="2016125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CC717F7-92A0-4865-AF33-3984E2C85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/>
              <a:t>Опыт адаптации "1С:УУЦ"</a:t>
            </a:r>
            <a:br>
              <a:rPr lang="ru-RU" altLang="ru-RU"/>
            </a:br>
            <a:r>
              <a:rPr lang="ru-RU" altLang="ru-RU"/>
              <a:t>ИДО РГУФКСМиТ</a:t>
            </a:r>
          </a:p>
        </p:txBody>
      </p:sp>
      <p:sp>
        <p:nvSpPr>
          <p:cNvPr id="20484" name="Rectangle 13">
            <a:extLst>
              <a:ext uri="{FF2B5EF4-FFF2-40B4-BE49-F238E27FC236}">
                <a16:creationId xmlns:a16="http://schemas.microsoft.com/office/drawing/2014/main" id="{7B8DA005-7A81-4798-9EBE-4D42A21D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405CFCEC-B1F4-4926-A039-9D4913C5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20486" name="Rectangle 15">
            <a:extLst>
              <a:ext uri="{FF2B5EF4-FFF2-40B4-BE49-F238E27FC236}">
                <a16:creationId xmlns:a16="http://schemas.microsoft.com/office/drawing/2014/main" id="{344E7218-AAC3-480A-96BE-4013753F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7F62388-1363-42A3-AA79-235CA213A929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9BCCE3-AB08-4074-9252-987DA0F6D39C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">
            <a:extLst>
              <a:ext uri="{FF2B5EF4-FFF2-40B4-BE49-F238E27FC236}">
                <a16:creationId xmlns:a16="http://schemas.microsoft.com/office/drawing/2014/main" id="{BA366E99-A437-4310-A14E-BB107A701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735138"/>
            <a:ext cx="1958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Справочник «</a:t>
            </a:r>
            <a:r>
              <a:rPr lang="ru-RU" altLang="ru-RU" b="1"/>
              <a:t>Дисциплины</a:t>
            </a:r>
            <a:r>
              <a:rPr lang="ru-RU" altLang="ru-RU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50F5BD-6EAC-4915-B830-6C7BAEB7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228512"/>
            <a:ext cx="4620495" cy="316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B0D2C5-A6BA-42F7-90AD-FE163C473080}"/>
              </a:ext>
            </a:extLst>
          </p:cNvPr>
          <p:cNvSpPr/>
          <p:nvPr/>
        </p:nvSpPr>
        <p:spPr>
          <a:xfrm>
            <a:off x="6011863" y="3148013"/>
            <a:ext cx="1147762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9" grpId="0" animBg="1"/>
    </p:bldLst>
  </p:timing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748</Words>
  <Application>Microsoft Office PowerPoint</Application>
  <PresentationFormat>Произвольный</PresentationFormat>
  <Paragraphs>128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4_Оформление по умолчанию</vt:lpstr>
      <vt:lpstr>Опыт адаптации "1С:Управление учебным центром" на примере автоматизации основной деятельности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Опыт адаптации "1С:УУЦ" ИДО РГУФКСМиТ</vt:lpstr>
      <vt:lpstr>СПАСИБО 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Иван Вахтин</cp:lastModifiedBy>
  <cp:revision>208</cp:revision>
  <dcterms:created xsi:type="dcterms:W3CDTF">2020-11-11T06:55:55Z</dcterms:created>
  <dcterms:modified xsi:type="dcterms:W3CDTF">2022-01-11T17:12:27Z</dcterms:modified>
</cp:coreProperties>
</file>